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68" r:id="rId4"/>
    <p:sldId id="267" r:id="rId5"/>
    <p:sldId id="258" r:id="rId6"/>
    <p:sldId id="259" r:id="rId7"/>
    <p:sldId id="260" r:id="rId8"/>
    <p:sldId id="261" r:id="rId9"/>
    <p:sldId id="262" r:id="rId10"/>
    <p:sldId id="269" r:id="rId11"/>
    <p:sldId id="263" r:id="rId12"/>
    <p:sldId id="264" r:id="rId13"/>
  </p:sldIdLst>
  <p:sldSz cx="9144000" cy="6858000" type="screen4x3"/>
  <p:notesSz cx="6858000" cy="9144000"/>
  <p:defaultTextStyle>
    <a:defPPr>
      <a:defRPr lang="pl-P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234" y="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3" name="Group 42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4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0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115" name="Rectangle 114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6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7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1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5" name="Rectangle 84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85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4" name="Rectangle 11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3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78" name="Rectangle 77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79" name="Rectangle 78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1" name="Rectangle 80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5" name="Rectangle 74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6" name="Rectangle 75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7" name="Rectangle 76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5" name="Freeform 44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Freeform 50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Freeform 51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Hexagon 54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7" name="Hexagon 56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8" name="Freeform 57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Hexagon 58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1" name="Hexagon 60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Hexagon 62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Freeform 67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Freeform 68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46" name="Rectangle 45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7" name="Rectangle 46"/>
          <p:cNvSpPr/>
          <p:nvPr/>
        </p:nvSpPr>
        <p:spPr>
          <a:xfrm>
            <a:off x="4649096" y="-21511"/>
            <a:ext cx="3505200" cy="231288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733365" y="2708476"/>
            <a:ext cx="3313355" cy="1702160"/>
          </a:xfrm>
        </p:spPr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733365" y="4421080"/>
            <a:ext cx="3309803" cy="1260629"/>
          </a:xfrm>
        </p:spPr>
        <p:txBody>
          <a:bodyPr>
            <a:normAutofit/>
          </a:bodyPr>
          <a:lstStyle>
            <a:lvl1pPr marL="0" indent="0" algn="l">
              <a:buNone/>
              <a:defRPr sz="1800">
                <a:solidFill>
                  <a:srgbClr val="42424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l-PL" smtClean="0"/>
              <a:t>Kliknij, aby edytować styl wzorca podtytułu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738744" y="1516828"/>
            <a:ext cx="2133600" cy="750981"/>
          </a:xfrm>
        </p:spPr>
        <p:txBody>
          <a:bodyPr anchor="b"/>
          <a:lstStyle>
            <a:lvl1pPr algn="l">
              <a:defRPr sz="2400"/>
            </a:lvl1pPr>
          </a:lstStyle>
          <a:p>
            <a:fld id="{5B90753E-AB63-49CD-A4FF-E061696A5D0F}" type="datetimeFigureOut">
              <a:rPr lang="pl-PL" smtClean="0"/>
              <a:t>2020-12-21</a:t>
            </a:fld>
            <a:endParaRPr lang="pl-PL"/>
          </a:p>
        </p:txBody>
      </p:sp>
      <p:sp>
        <p:nvSpPr>
          <p:cNvPr id="50" name="Rectangle 49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303520" y="5719966"/>
            <a:ext cx="2831592" cy="365125"/>
          </a:xfrm>
        </p:spPr>
        <p:txBody>
          <a:bodyPr>
            <a:normAutofit/>
          </a:bodyPr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649096" y="5719966"/>
            <a:ext cx="643666" cy="365125"/>
          </a:xfrm>
        </p:spPr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fld id="{377106D9-8D3D-4A3C-956C-A13C8C325832}" type="slidenum">
              <a:rPr lang="pl-PL" smtClean="0"/>
              <a:t>‹#›</a:t>
            </a:fld>
            <a:endParaRPr lang="pl-PL"/>
          </a:p>
        </p:txBody>
      </p:sp>
      <p:sp>
        <p:nvSpPr>
          <p:cNvPr id="89" name="Rectangle 88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90753E-AB63-49CD-A4FF-E061696A5D0F}" type="datetimeFigureOut">
              <a:rPr lang="pl-PL" smtClean="0"/>
              <a:t>2020-12-21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7106D9-8D3D-4A3C-956C-A13C8C325832}" type="slidenum">
              <a:rPr lang="pl-PL" smtClean="0"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58645" y="2900829"/>
            <a:ext cx="6637468" cy="1362075"/>
          </a:xfrm>
        </p:spPr>
        <p:txBody>
          <a:bodyPr anchor="b"/>
          <a:lstStyle>
            <a:lvl1pPr algn="l">
              <a:defRPr sz="4000" b="0" cap="none" baseline="0"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58645" y="4267200"/>
            <a:ext cx="6637467" cy="1520413"/>
          </a:xfrm>
        </p:spPr>
        <p:txBody>
          <a:bodyPr anchor="t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90753E-AB63-49CD-A4FF-E061696A5D0F}" type="datetimeFigureOut">
              <a:rPr lang="pl-PL" smtClean="0"/>
              <a:t>2020-12-21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7106D9-8D3D-4A3C-956C-A13C8C325832}" type="slidenum">
              <a:rPr lang="pl-PL" smtClean="0"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90753E-AB63-49CD-A4FF-E061696A5D0F}" type="datetimeFigureOut">
              <a:rPr lang="pl-PL" smtClean="0"/>
              <a:t>2020-12-21</a:t>
            </a:fld>
            <a:endParaRPr lang="pl-P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7106D9-8D3D-4A3C-956C-A13C8C325832}" type="slidenum">
              <a:rPr lang="pl-PL" smtClean="0"/>
              <a:t>‹#›</a:t>
            </a:fld>
            <a:endParaRPr lang="pl-PL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042416" y="2313432"/>
            <a:ext cx="3419856" cy="349300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313431"/>
            <a:ext cx="3419856" cy="349300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l-PL" smtClean="0"/>
              <a:t>Kliknij, aby edytować styl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12111" y="2316009"/>
            <a:ext cx="3057148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41721" y="2974694"/>
            <a:ext cx="3419856" cy="283579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1837" y="2316010"/>
            <a:ext cx="3055717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152" y="2974694"/>
            <a:ext cx="3419856" cy="283579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90753E-AB63-49CD-A4FF-E061696A5D0F}" type="datetimeFigureOut">
              <a:rPr lang="pl-PL" smtClean="0"/>
              <a:t>2020-12-21</a:t>
            </a:fld>
            <a:endParaRPr lang="pl-PL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7106D9-8D3D-4A3C-956C-A13C8C325832}" type="slidenum">
              <a:rPr lang="pl-PL" smtClean="0"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90753E-AB63-49CD-A4FF-E061696A5D0F}" type="datetimeFigureOut">
              <a:rPr lang="pl-PL" smtClean="0"/>
              <a:t>2020-12-21</a:t>
            </a:fld>
            <a:endParaRPr lang="pl-PL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7106D9-8D3D-4A3C-956C-A13C8C325832}" type="slidenum">
              <a:rPr lang="pl-PL" smtClean="0"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90753E-AB63-49CD-A4FF-E061696A5D0F}" type="datetimeFigureOut">
              <a:rPr lang="pl-PL" smtClean="0"/>
              <a:t>2020-12-21</a:t>
            </a:fld>
            <a:endParaRPr lang="pl-PL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7106D9-8D3D-4A3C-956C-A13C8C325832}" type="slidenum">
              <a:rPr lang="pl-PL" smtClean="0"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5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2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84" name="Rectangle 83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5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3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1" name="Rectangle 80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2" name="Rectangle 81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3" name="Rectangle 82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4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78" name="Rectangle 77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79" name="Rectangle 78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0" name="Rectangle 79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5" name="Rectangle 74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6" name="Rectangle 75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7" name="Rectangle 76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7" name="Freeform 46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Freeform 49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Freeform 50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Hexagon 54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Freeform 58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Hexagon 62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Hexagon 67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Hexagon 68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0" name="Freeform 69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1" name="Freeform 70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46" name="Rectangle 45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7" name="Rectangle 56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90753E-AB63-49CD-A4FF-E061696A5D0F}" type="datetimeFigureOut">
              <a:rPr lang="pl-PL" smtClean="0"/>
              <a:t>2020-12-21</a:t>
            </a:fld>
            <a:endParaRPr lang="pl-P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7106D9-8D3D-4A3C-956C-A13C8C325832}" type="slidenum">
              <a:rPr lang="pl-PL" smtClean="0"/>
              <a:t>‹#›</a:t>
            </a:fld>
            <a:endParaRPr lang="pl-PL"/>
          </a:p>
        </p:txBody>
      </p:sp>
      <p:sp>
        <p:nvSpPr>
          <p:cNvPr id="58" name="Rectangle 57"/>
          <p:cNvSpPr/>
          <p:nvPr/>
        </p:nvSpPr>
        <p:spPr>
          <a:xfrm>
            <a:off x="905571" y="601883"/>
            <a:ext cx="3562257" cy="5648445"/>
          </a:xfrm>
          <a:prstGeom prst="rect">
            <a:avLst/>
          </a:prstGeom>
          <a:solidFill>
            <a:schemeClr val="bg1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45894" y="856527"/>
            <a:ext cx="3090440" cy="5150734"/>
          </a:xfrm>
        </p:spPr>
        <p:txBody>
          <a:bodyPr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61" name="Rectangle 60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641448" y="5724835"/>
            <a:ext cx="3493664" cy="365125"/>
          </a:xfrm>
        </p:spPr>
        <p:txBody>
          <a:bodyPr>
            <a:normAutofit/>
          </a:bodyPr>
          <a:lstStyle/>
          <a:p>
            <a:endParaRPr lang="pl-PL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9833" y="2657434"/>
            <a:ext cx="3304572" cy="1463153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pl-PL" smtClean="0"/>
              <a:t>Kliknij, aby edytować styl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36592" y="4136994"/>
            <a:ext cx="3298784" cy="1517904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42424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5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5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87" name="Rectangle 86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8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9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6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4" name="Rectangle 83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5" name="Rectangle 84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85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7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81" name="Rectangle 80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2" name="Rectangle 81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3" name="Rectangle 82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8" name="Rectangle 77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9" name="Rectangle 78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80" name="Rectangle 79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6" name="Freeform 45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7" name="Freeform 46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Freeform 49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Hexagon 50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1" name="Hexagon 60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Freeform 62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Hexagon 67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Hexagon 68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0" name="Hexagon 69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1" name="Hexagon 70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2" name="Hexagon 71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3" name="Freeform 72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4" name="Freeform 73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94" name="Rectangle 93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1" name="Rectangle 100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2" name="Rectangle 101"/>
          <p:cNvSpPr/>
          <p:nvPr/>
        </p:nvSpPr>
        <p:spPr>
          <a:xfrm>
            <a:off x="905571" y="601883"/>
            <a:ext cx="3562257" cy="5648445"/>
          </a:xfrm>
          <a:prstGeom prst="rect">
            <a:avLst/>
          </a:prstGeom>
          <a:solidFill>
            <a:srgbClr val="FFFFFF"/>
          </a:solidFill>
          <a:ln w="3175"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5" name="Rectangle 104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4424" y="2660904"/>
            <a:ext cx="3300984" cy="146304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pl-PL" smtClean="0"/>
              <a:t>Kliknij, aby edytować styl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005208" y="693795"/>
            <a:ext cx="3359623" cy="5468112"/>
          </a:xfrm>
        </p:spPr>
        <p:txBody>
          <a:bodyPr/>
          <a:lstStyle>
            <a:lvl1pPr marL="0" indent="0">
              <a:buNone/>
              <a:defRPr sz="3200">
                <a:solidFill>
                  <a:schemeClr val="accent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l-PL" smtClean="0"/>
              <a:t>Kliknij ikonę, aby dodać obraz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34630" y="4133088"/>
            <a:ext cx="3300573" cy="1519561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42424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90753E-AB63-49CD-A4FF-E061696A5D0F}" type="datetimeFigureOut">
              <a:rPr lang="pl-PL" smtClean="0"/>
              <a:t>2020-12-21</a:t>
            </a:fld>
            <a:endParaRPr lang="pl-P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641448" y="5724835"/>
            <a:ext cx="3493664" cy="365125"/>
          </a:xfrm>
        </p:spPr>
        <p:txBody>
          <a:bodyPr>
            <a:normAutofit/>
          </a:bodyPr>
          <a:lstStyle/>
          <a:p>
            <a:endParaRPr lang="pl-P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7106D9-8D3D-4A3C-956C-A13C8C325832}" type="slidenum">
              <a:rPr lang="pl-PL" smtClean="0"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90753E-AB63-49CD-A4FF-E061696A5D0F}" type="datetimeFigureOut">
              <a:rPr lang="pl-PL" smtClean="0"/>
              <a:t>2020-12-21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7106D9-8D3D-4A3C-956C-A13C8C325832}" type="slidenum">
              <a:rPr lang="pl-PL" smtClean="0"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030147"/>
            <a:ext cx="1484453" cy="4780344"/>
          </a:xfrm>
        </p:spPr>
        <p:txBody>
          <a:bodyPr vert="eaVert" anchor="ctr"/>
          <a:lstStyle/>
          <a:p>
            <a:r>
              <a:rPr lang="pl-PL" smtClean="0"/>
              <a:t>Kliknij, aby edytować styl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53296" y="1030147"/>
            <a:ext cx="5423704" cy="4780344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90753E-AB63-49CD-A4FF-E061696A5D0F}" type="datetimeFigureOut">
              <a:rPr lang="pl-PL" smtClean="0"/>
              <a:t>2020-12-21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7106D9-8D3D-4A3C-956C-A13C8C325832}" type="slidenum">
              <a:rPr lang="pl-PL" smtClean="0"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2" name="Group 41"/>
          <p:cNvGrpSpPr/>
          <p:nvPr/>
        </p:nvGrpSpPr>
        <p:grpSpPr>
          <a:xfrm>
            <a:off x="-304800" y="0"/>
            <a:ext cx="9932332" cy="6858000"/>
            <a:chOff x="-382404" y="0"/>
            <a:chExt cx="9932332" cy="6858000"/>
          </a:xfrm>
        </p:grpSpPr>
        <p:grpSp>
          <p:nvGrpSpPr>
            <p:cNvPr id="43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101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113" name="Rectangle 112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4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5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102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110" name="Rectangle 109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1" name="Rectangle 110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2" name="Rectangle 111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103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107" name="Rectangle 106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08" name="Rectangle 107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09" name="Rectangle 108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104" name="Rectangle 103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05" name="Rectangle 104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06" name="Rectangle 105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4" name="Freeform 43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5" name="Freeform 44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6" name="Freeform 45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7" name="Freeform 46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Hexagon 49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Hexagon 50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Freeform 54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7" name="Hexagon 56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8" name="Hexagon 57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Hexagon 58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5" name="Hexagon 94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6" name="Hexagon 95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7" name="Hexagon 96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8" name="Hexagon 97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9" name="Freeform 98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0" name="Freeform 99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66" name="Rectangle 65"/>
          <p:cNvSpPr/>
          <p:nvPr/>
        </p:nvSpPr>
        <p:spPr>
          <a:xfrm>
            <a:off x="457200" y="333487"/>
            <a:ext cx="8229600" cy="6185647"/>
          </a:xfrm>
          <a:prstGeom prst="rect">
            <a:avLst/>
          </a:prstGeom>
          <a:solidFill>
            <a:schemeClr val="bg1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0" name="Rectangle 69"/>
          <p:cNvSpPr/>
          <p:nvPr/>
        </p:nvSpPr>
        <p:spPr>
          <a:xfrm>
            <a:off x="4561242" y="-21511"/>
            <a:ext cx="3679116" cy="699244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1" name="Rectangle 70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43490" y="1027664"/>
            <a:ext cx="7024744" cy="11430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43492" y="2323652"/>
            <a:ext cx="6777317" cy="350897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997388" y="22449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rgbClr val="FEFEFE"/>
                </a:solidFill>
              </a:defRPr>
            </a:lvl1pPr>
          </a:lstStyle>
          <a:p>
            <a:fld id="{5B90753E-AB63-49CD-A4FF-E061696A5D0F}" type="datetimeFigureOut">
              <a:rPr lang="pl-PL" smtClean="0"/>
              <a:t>2020-12-21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641448" y="5852160"/>
            <a:ext cx="350215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accent1"/>
                </a:solidFill>
              </a:defRPr>
            </a:lvl1pPr>
          </a:lstStyle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649096" y="224491"/>
            <a:ext cx="133215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EFEFE"/>
                </a:solidFill>
              </a:defRPr>
            </a:lvl1pPr>
          </a:lstStyle>
          <a:p>
            <a:fld id="{377106D9-8D3D-4A3C-956C-A13C8C325832}" type="slidenum">
              <a:rPr lang="pl-PL" smtClean="0"/>
              <a:t>‹#›</a:t>
            </a:fld>
            <a:endParaRPr lang="pl-P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40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27432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640080" indent="-27432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24712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32588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6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517904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1719072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192024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121408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.jpe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pl-PL" b="1" dirty="0" smtClean="0"/>
              <a:t>Polskie tradycje świąteczne</a:t>
            </a:r>
            <a:endParaRPr lang="pl-PL" b="1" dirty="0"/>
          </a:p>
        </p:txBody>
      </p:sp>
      <p:sp>
        <p:nvSpPr>
          <p:cNvPr id="4" name="pole tekstowe 3"/>
          <p:cNvSpPr txBox="1"/>
          <p:nvPr/>
        </p:nvSpPr>
        <p:spPr>
          <a:xfrm>
            <a:off x="5940152" y="5013176"/>
            <a:ext cx="216024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b="1" dirty="0" smtClean="0"/>
              <a:t>Dominik </a:t>
            </a:r>
            <a:r>
              <a:rPr lang="pl-PL" b="1" dirty="0" err="1" smtClean="0"/>
              <a:t>Orpych</a:t>
            </a:r>
            <a:endParaRPr lang="pl-PL" b="1" dirty="0" smtClean="0"/>
          </a:p>
          <a:p>
            <a:r>
              <a:rPr lang="pl-PL" sz="1400" dirty="0" smtClean="0"/>
              <a:t>Kl. IV b</a:t>
            </a:r>
            <a:endParaRPr lang="pl-PL" sz="1400" dirty="0"/>
          </a:p>
        </p:txBody>
      </p:sp>
      <p:pic>
        <p:nvPicPr>
          <p:cNvPr id="5" name="Picture 2" descr="Baner foliowy CHOINKA ŚWIĄTECZNA dekoracja 165cm 🛒 Arena.pl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1196752"/>
            <a:ext cx="3499032" cy="2808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339749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pl-PL" b="1" dirty="0" smtClean="0"/>
              <a:t>Każdy Polak co roku ubiera świąteczną choinkę</a:t>
            </a:r>
            <a:endParaRPr lang="pl-PL" b="1" dirty="0"/>
          </a:p>
        </p:txBody>
      </p:sp>
      <p:pic>
        <p:nvPicPr>
          <p:cNvPr id="1030" name="Picture 6" descr="Choinka, Świąteczna, Gwiazda, Śnie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736" y="2278431"/>
            <a:ext cx="5220072" cy="41490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AutoShape 2" descr="Gify,animacja,obrazki PNG: Gify na Boże Narodzenie."/>
          <p:cNvSpPr>
            <a:spLocks noChangeAspect="1" noChangeArrowheads="1"/>
          </p:cNvSpPr>
          <p:nvPr/>
        </p:nvSpPr>
        <p:spPr bwMode="auto">
          <a:xfrm>
            <a:off x="63500" y="-136525"/>
            <a:ext cx="1466850" cy="1714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5578823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pl-PL" b="1" dirty="0" smtClean="0"/>
              <a:t>Wigilijna kolacja</a:t>
            </a:r>
            <a:endParaRPr lang="pl-PL" b="1" dirty="0"/>
          </a:p>
        </p:txBody>
      </p:sp>
      <p:sp>
        <p:nvSpPr>
          <p:cNvPr id="4" name="AutoShape 2" descr="Boże Narodzenie w Polsce – Wikipedia, wolna encyklopedia"/>
          <p:cNvSpPr>
            <a:spLocks noChangeAspect="1" noChangeArrowheads="1"/>
          </p:cNvSpPr>
          <p:nvPr/>
        </p:nvSpPr>
        <p:spPr bwMode="auto">
          <a:xfrm>
            <a:off x="63500" y="-136525"/>
            <a:ext cx="2324100" cy="1762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5" name="AutoShape 4" descr="Święta Bożego Narodzenia: tradycje i zwyczaje"/>
          <p:cNvSpPr>
            <a:spLocks noChangeAspect="1" noChangeArrowheads="1"/>
          </p:cNvSpPr>
          <p:nvPr/>
        </p:nvSpPr>
        <p:spPr bwMode="auto">
          <a:xfrm>
            <a:off x="63500" y="-136525"/>
            <a:ext cx="2486025" cy="1714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pic>
        <p:nvPicPr>
          <p:cNvPr id="2054" name="Picture 6" descr="Tradycje bożonarodzeniowe w USA | Tradycyjne potrawy wigilijn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3728" y="2492896"/>
            <a:ext cx="4536504" cy="32926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pole tekstowe 5"/>
          <p:cNvSpPr txBox="1"/>
          <p:nvPr/>
        </p:nvSpPr>
        <p:spPr>
          <a:xfrm rot="20049665">
            <a:off x="6193483" y="5600855"/>
            <a:ext cx="23042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b="1" dirty="0" smtClean="0"/>
              <a:t>Postne potrawy</a:t>
            </a:r>
            <a:endParaRPr lang="pl-PL" b="1" dirty="0"/>
          </a:p>
        </p:txBody>
      </p:sp>
    </p:spTree>
    <p:extLst>
      <p:ext uri="{BB962C8B-B14F-4D97-AF65-F5344CB8AC3E}">
        <p14:creationId xmlns:p14="http://schemas.microsoft.com/office/powerpoint/2010/main" val="40895082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pl-PL" b="1" dirty="0" smtClean="0"/>
              <a:t>Dzielenie się opłatkiem</a:t>
            </a:r>
            <a:endParaRPr lang="pl-PL" b="1" dirty="0"/>
          </a:p>
        </p:txBody>
      </p:sp>
      <p:sp>
        <p:nvSpPr>
          <p:cNvPr id="4" name="pole tekstowe 3"/>
          <p:cNvSpPr txBox="1"/>
          <p:nvPr/>
        </p:nvSpPr>
        <p:spPr>
          <a:xfrm>
            <a:off x="1187624" y="2378773"/>
            <a:ext cx="640871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800" b="1" dirty="0" smtClean="0"/>
              <a:t>Symbol pojednania i przebaczenia</a:t>
            </a:r>
            <a:endParaRPr lang="pl-PL" sz="2800" b="1" dirty="0"/>
          </a:p>
        </p:txBody>
      </p:sp>
      <p:sp>
        <p:nvSpPr>
          <p:cNvPr id="5" name="AutoShape 2" descr="Bożonarodzeniowe zwyczaje | Niedziela.pl"/>
          <p:cNvSpPr>
            <a:spLocks noChangeAspect="1" noChangeArrowheads="1"/>
          </p:cNvSpPr>
          <p:nvPr/>
        </p:nvSpPr>
        <p:spPr bwMode="auto">
          <a:xfrm>
            <a:off x="63500" y="-136525"/>
            <a:ext cx="2676525" cy="1714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6" name="AutoShape 4" descr="Bożonarodzeniowe zwyczaje | Niedziela.pl"/>
          <p:cNvSpPr>
            <a:spLocks noChangeAspect="1" noChangeArrowheads="1"/>
          </p:cNvSpPr>
          <p:nvPr/>
        </p:nvSpPr>
        <p:spPr bwMode="auto">
          <a:xfrm>
            <a:off x="215900" y="15875"/>
            <a:ext cx="2676525" cy="1714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7" name="AutoShape 6" descr="Tradycje świąteczne. Skąd się wzięły? – PolskaZachwyca.pl"/>
          <p:cNvSpPr>
            <a:spLocks noChangeAspect="1" noChangeArrowheads="1"/>
          </p:cNvSpPr>
          <p:nvPr/>
        </p:nvSpPr>
        <p:spPr bwMode="auto">
          <a:xfrm>
            <a:off x="63500" y="-136525"/>
            <a:ext cx="2619375" cy="1752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pic>
        <p:nvPicPr>
          <p:cNvPr id="1032" name="Picture 8" descr="Tradycje Bożego Narodzenia: zwyczaje wigilijne w Polsce | Party.pl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92425" y="3212976"/>
            <a:ext cx="2990179" cy="28549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984681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2411760" y="1027664"/>
            <a:ext cx="5656474" cy="1143000"/>
          </a:xfrm>
        </p:spPr>
        <p:txBody>
          <a:bodyPr/>
          <a:lstStyle/>
          <a:p>
            <a:pPr algn="ctr"/>
            <a:r>
              <a:rPr lang="pl-PL" b="1" dirty="0" smtClean="0"/>
              <a:t>12 potraw</a:t>
            </a:r>
            <a:endParaRPr lang="pl-PL" b="1" dirty="0"/>
          </a:p>
        </p:txBody>
      </p:sp>
      <p:sp>
        <p:nvSpPr>
          <p:cNvPr id="4" name="pole tekstowe 3"/>
          <p:cNvSpPr txBox="1"/>
          <p:nvPr/>
        </p:nvSpPr>
        <p:spPr>
          <a:xfrm>
            <a:off x="2915816" y="3486820"/>
            <a:ext cx="257474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b="1" u="sng" dirty="0" smtClean="0"/>
              <a:t>Symbol 12 apostołów</a:t>
            </a:r>
            <a:endParaRPr lang="pl-PL" b="1" u="sng" dirty="0"/>
          </a:p>
        </p:txBody>
      </p:sp>
      <p:sp>
        <p:nvSpPr>
          <p:cNvPr id="5" name="AutoShape 2" descr="Polskie zwyczaje świąteczne – czego nie znajdziemy u naszych sąsiadów?"/>
          <p:cNvSpPr>
            <a:spLocks noChangeAspect="1" noChangeArrowheads="1"/>
          </p:cNvSpPr>
          <p:nvPr/>
        </p:nvSpPr>
        <p:spPr bwMode="auto">
          <a:xfrm>
            <a:off x="63500" y="-136525"/>
            <a:ext cx="2571750" cy="1714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6" name="AutoShape 4" descr="Boże Narodzenie w Polsce – tradycje, zwyczaje, tradycyjne polskie potrawy  świąteczne"/>
          <p:cNvSpPr>
            <a:spLocks noChangeAspect="1" noChangeArrowheads="1"/>
          </p:cNvSpPr>
          <p:nvPr/>
        </p:nvSpPr>
        <p:spPr bwMode="auto">
          <a:xfrm>
            <a:off x="63500" y="-136525"/>
            <a:ext cx="2562225" cy="1714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pic>
        <p:nvPicPr>
          <p:cNvPr id="3078" name="Picture 6" descr="Święta i Tradycje - Wielkanoc, Boże Ciało, Boże Narodzeni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404664"/>
            <a:ext cx="3028950" cy="15144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pole tekstowe 6"/>
          <p:cNvSpPr txBox="1"/>
          <p:nvPr/>
        </p:nvSpPr>
        <p:spPr>
          <a:xfrm>
            <a:off x="6084168" y="4437112"/>
            <a:ext cx="23042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/>
              <a:t>b</a:t>
            </a:r>
            <a:r>
              <a:rPr lang="pl-PL" dirty="0" smtClean="0"/>
              <a:t>arszcz czerwony z uszkami</a:t>
            </a:r>
            <a:endParaRPr lang="pl-PL" dirty="0"/>
          </a:p>
        </p:txBody>
      </p:sp>
      <p:sp>
        <p:nvSpPr>
          <p:cNvPr id="8" name="pole tekstowe 7"/>
          <p:cNvSpPr txBox="1"/>
          <p:nvPr/>
        </p:nvSpPr>
        <p:spPr>
          <a:xfrm>
            <a:off x="1255899" y="4256454"/>
            <a:ext cx="10875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 smtClean="0"/>
              <a:t>karp</a:t>
            </a:r>
            <a:endParaRPr lang="pl-PL" dirty="0"/>
          </a:p>
        </p:txBody>
      </p:sp>
      <p:sp>
        <p:nvSpPr>
          <p:cNvPr id="9" name="pole tekstowe 8"/>
          <p:cNvSpPr txBox="1"/>
          <p:nvPr/>
        </p:nvSpPr>
        <p:spPr>
          <a:xfrm>
            <a:off x="1432858" y="4961905"/>
            <a:ext cx="156793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/>
              <a:t>k</a:t>
            </a:r>
            <a:r>
              <a:rPr lang="pl-PL" dirty="0" smtClean="0"/>
              <a:t>apusta z grochem</a:t>
            </a:r>
            <a:endParaRPr lang="pl-PL" dirty="0"/>
          </a:p>
        </p:txBody>
      </p:sp>
      <p:sp>
        <p:nvSpPr>
          <p:cNvPr id="10" name="pole tekstowe 9"/>
          <p:cNvSpPr txBox="1"/>
          <p:nvPr/>
        </p:nvSpPr>
        <p:spPr>
          <a:xfrm>
            <a:off x="6084168" y="3304994"/>
            <a:ext cx="216024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/>
              <a:t>z</a:t>
            </a:r>
            <a:r>
              <a:rPr lang="pl-PL" dirty="0" smtClean="0"/>
              <a:t>upa grzybowa z łazankami</a:t>
            </a:r>
            <a:endParaRPr lang="pl-PL" dirty="0"/>
          </a:p>
        </p:txBody>
      </p:sp>
      <p:sp>
        <p:nvSpPr>
          <p:cNvPr id="11" name="pole tekstowe 10"/>
          <p:cNvSpPr txBox="1"/>
          <p:nvPr/>
        </p:nvSpPr>
        <p:spPr>
          <a:xfrm>
            <a:off x="3148590" y="2683126"/>
            <a:ext cx="13681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 smtClean="0"/>
              <a:t>łazanki</a:t>
            </a:r>
            <a:endParaRPr lang="pl-PL" dirty="0"/>
          </a:p>
        </p:txBody>
      </p:sp>
      <p:sp>
        <p:nvSpPr>
          <p:cNvPr id="12" name="pole tekstowe 11"/>
          <p:cNvSpPr txBox="1"/>
          <p:nvPr/>
        </p:nvSpPr>
        <p:spPr>
          <a:xfrm>
            <a:off x="751843" y="3348320"/>
            <a:ext cx="159164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/>
              <a:t>k</a:t>
            </a:r>
            <a:r>
              <a:rPr lang="pl-PL" dirty="0" smtClean="0"/>
              <a:t>arp w galarecie</a:t>
            </a:r>
            <a:endParaRPr lang="pl-PL" dirty="0"/>
          </a:p>
        </p:txBody>
      </p:sp>
      <p:sp>
        <p:nvSpPr>
          <p:cNvPr id="13" name="pole tekstowe 12"/>
          <p:cNvSpPr txBox="1"/>
          <p:nvPr/>
        </p:nvSpPr>
        <p:spPr>
          <a:xfrm>
            <a:off x="1344612" y="2483604"/>
            <a:ext cx="16561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 smtClean="0"/>
              <a:t>makowiec</a:t>
            </a:r>
            <a:endParaRPr lang="pl-PL" dirty="0"/>
          </a:p>
        </p:txBody>
      </p:sp>
      <p:sp>
        <p:nvSpPr>
          <p:cNvPr id="14" name="pole tekstowe 13"/>
          <p:cNvSpPr txBox="1"/>
          <p:nvPr/>
        </p:nvSpPr>
        <p:spPr>
          <a:xfrm>
            <a:off x="3292606" y="4575611"/>
            <a:ext cx="10801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 smtClean="0"/>
              <a:t>sernik</a:t>
            </a:r>
            <a:endParaRPr lang="pl-PL" dirty="0"/>
          </a:p>
        </p:txBody>
      </p:sp>
      <p:sp>
        <p:nvSpPr>
          <p:cNvPr id="15" name="pole tekstowe 14"/>
          <p:cNvSpPr txBox="1"/>
          <p:nvPr/>
        </p:nvSpPr>
        <p:spPr>
          <a:xfrm>
            <a:off x="4644008" y="2483604"/>
            <a:ext cx="244827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/>
              <a:t>p</a:t>
            </a:r>
            <a:r>
              <a:rPr lang="pl-PL" dirty="0" smtClean="0"/>
              <a:t>ierogi z kapustą i grzybami</a:t>
            </a:r>
            <a:endParaRPr lang="pl-PL" dirty="0"/>
          </a:p>
        </p:txBody>
      </p:sp>
      <p:sp>
        <p:nvSpPr>
          <p:cNvPr id="16" name="pole tekstowe 15"/>
          <p:cNvSpPr txBox="1"/>
          <p:nvPr/>
        </p:nvSpPr>
        <p:spPr>
          <a:xfrm>
            <a:off x="4697766" y="5238904"/>
            <a:ext cx="12961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 smtClean="0"/>
              <a:t>i inne…</a:t>
            </a:r>
            <a:endParaRPr lang="pl-PL" dirty="0"/>
          </a:p>
        </p:txBody>
      </p:sp>
      <p:cxnSp>
        <p:nvCxnSpPr>
          <p:cNvPr id="25" name="Łącznik prosty ze strzałką 24"/>
          <p:cNvCxnSpPr>
            <a:endCxn id="9" idx="0"/>
          </p:cNvCxnSpPr>
          <p:nvPr/>
        </p:nvCxnSpPr>
        <p:spPr>
          <a:xfrm flipH="1">
            <a:off x="2216827" y="3856152"/>
            <a:ext cx="783969" cy="1105753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Łącznik prosty ze strzałką 26"/>
          <p:cNvCxnSpPr/>
          <p:nvPr/>
        </p:nvCxnSpPr>
        <p:spPr>
          <a:xfrm>
            <a:off x="3635896" y="3951325"/>
            <a:ext cx="0" cy="62428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Łącznik prosty ze strzałką 28"/>
          <p:cNvCxnSpPr/>
          <p:nvPr/>
        </p:nvCxnSpPr>
        <p:spPr>
          <a:xfrm>
            <a:off x="4697766" y="3994651"/>
            <a:ext cx="234274" cy="1244253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Łącznik prosty ze strzałką 30"/>
          <p:cNvCxnSpPr/>
          <p:nvPr/>
        </p:nvCxnSpPr>
        <p:spPr>
          <a:xfrm>
            <a:off x="5490560" y="3856152"/>
            <a:ext cx="881640" cy="55287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73" name="Łącznik prosty ze strzałką 3072"/>
          <p:cNvCxnSpPr/>
          <p:nvPr/>
        </p:nvCxnSpPr>
        <p:spPr>
          <a:xfrm flipH="1">
            <a:off x="2172704" y="3856152"/>
            <a:ext cx="599096" cy="40731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75" name="Łącznik prosty ze strzałką 3074"/>
          <p:cNvCxnSpPr>
            <a:endCxn id="10" idx="1"/>
          </p:cNvCxnSpPr>
          <p:nvPr/>
        </p:nvCxnSpPr>
        <p:spPr>
          <a:xfrm>
            <a:off x="5652120" y="3628159"/>
            <a:ext cx="432048" cy="1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77" name="Łącznik prosty ze strzałką 3076"/>
          <p:cNvCxnSpPr/>
          <p:nvPr/>
        </p:nvCxnSpPr>
        <p:spPr>
          <a:xfrm flipV="1">
            <a:off x="4932040" y="3129935"/>
            <a:ext cx="144016" cy="356885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80" name="Łącznik prosty ze strzałką 3079"/>
          <p:cNvCxnSpPr/>
          <p:nvPr/>
        </p:nvCxnSpPr>
        <p:spPr>
          <a:xfrm flipV="1">
            <a:off x="3635896" y="3052458"/>
            <a:ext cx="0" cy="29586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82" name="Łącznik prosty ze strzałką 3081"/>
          <p:cNvCxnSpPr/>
          <p:nvPr/>
        </p:nvCxnSpPr>
        <p:spPr>
          <a:xfrm flipH="1" flipV="1">
            <a:off x="2472252" y="2867792"/>
            <a:ext cx="676338" cy="48052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84" name="Łącznik prosty ze strzałką 3083"/>
          <p:cNvCxnSpPr/>
          <p:nvPr/>
        </p:nvCxnSpPr>
        <p:spPr>
          <a:xfrm flipH="1">
            <a:off x="1982019" y="3628159"/>
            <a:ext cx="789781" cy="1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6943158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pl-PL" b="1" dirty="0" smtClean="0"/>
              <a:t>Dodatkowe nakrycie</a:t>
            </a:r>
            <a:endParaRPr lang="pl-PL" b="1" dirty="0"/>
          </a:p>
        </p:txBody>
      </p:sp>
      <p:sp>
        <p:nvSpPr>
          <p:cNvPr id="4" name="pole tekstowe 3"/>
          <p:cNvSpPr txBox="1"/>
          <p:nvPr/>
        </p:nvSpPr>
        <p:spPr>
          <a:xfrm>
            <a:off x="2987824" y="3068959"/>
            <a:ext cx="4753224" cy="7386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400" b="1" dirty="0" smtClean="0"/>
              <a:t>Pamięć o osobach samotnych</a:t>
            </a:r>
          </a:p>
          <a:p>
            <a:endParaRPr lang="pl-PL" dirty="0"/>
          </a:p>
        </p:txBody>
      </p:sp>
      <p:pic>
        <p:nvPicPr>
          <p:cNvPr id="9218" name="Picture 2" descr="Jak pomóc starszym samotnym osobom?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5196" y="2132856"/>
            <a:ext cx="1872208" cy="23370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0" name="Picture 4" descr="ZADBAJMY O OSOBY STARSZE, NIEPEŁNOSPRAWNE I SAMOTNE - Urząd Gminy w  Popielowi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5614" y="3807623"/>
            <a:ext cx="3409858" cy="22815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AutoShape 6" descr="Dodatkowe nakrycie przy stole wigilijnym , które zgodnie z tradycją  przeznaczone jest dla niespodziewanego gościa. | Toluna"/>
          <p:cNvSpPr>
            <a:spLocks noChangeAspect="1" noChangeArrowheads="1"/>
          </p:cNvSpPr>
          <p:nvPr/>
        </p:nvSpPr>
        <p:spPr bwMode="auto">
          <a:xfrm>
            <a:off x="63500" y="-136525"/>
            <a:ext cx="2552700" cy="1714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6" name="AutoShape 8" descr="Tradycje świąteczne. Skąd się wzięły? – PolskaZachwyca.pl"/>
          <p:cNvSpPr>
            <a:spLocks noChangeAspect="1" noChangeArrowheads="1"/>
          </p:cNvSpPr>
          <p:nvPr/>
        </p:nvSpPr>
        <p:spPr bwMode="auto">
          <a:xfrm>
            <a:off x="63500" y="-136525"/>
            <a:ext cx="2571750" cy="1714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7" name="AutoShape 10" descr="Facebook"/>
          <p:cNvSpPr>
            <a:spLocks noChangeAspect="1" noChangeArrowheads="1"/>
          </p:cNvSpPr>
          <p:nvPr/>
        </p:nvSpPr>
        <p:spPr bwMode="auto">
          <a:xfrm>
            <a:off x="63500" y="-136525"/>
            <a:ext cx="2590800" cy="1714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8" name="AutoShape 12" descr="Facebook"/>
          <p:cNvSpPr>
            <a:spLocks noChangeAspect="1" noChangeArrowheads="1"/>
          </p:cNvSpPr>
          <p:nvPr/>
        </p:nvSpPr>
        <p:spPr bwMode="auto">
          <a:xfrm>
            <a:off x="215900" y="15875"/>
            <a:ext cx="2590800" cy="1714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pic>
        <p:nvPicPr>
          <p:cNvPr id="9230" name="Picture 14" descr="Muzułmanie na wigilii, czyli stół bez pustego miejsca – Islamista Blo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01775" y="4725144"/>
            <a:ext cx="2571750" cy="1714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461006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pl-PL" b="1" dirty="0" smtClean="0"/>
              <a:t>Siano pod obrusem</a:t>
            </a:r>
            <a:endParaRPr lang="pl-PL" b="1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1043608" y="2420889"/>
            <a:ext cx="6777317" cy="792088"/>
          </a:xfrm>
        </p:spPr>
        <p:txBody>
          <a:bodyPr/>
          <a:lstStyle/>
          <a:p>
            <a:pPr marL="68580" indent="0" algn="ctr">
              <a:buNone/>
            </a:pPr>
            <a:r>
              <a:rPr lang="pl-PL" b="1" dirty="0" smtClean="0"/>
              <a:t>Symbol stajenki, w której narodził się Jezus</a:t>
            </a:r>
            <a:endParaRPr lang="pl-PL" b="1" dirty="0"/>
          </a:p>
        </p:txBody>
      </p:sp>
      <p:pic>
        <p:nvPicPr>
          <p:cNvPr id="4098" name="Picture 2" descr="Jak obchodzi się Boże Narodzenie w różnych regionach Polski? | Viva.pl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7744" y="3169350"/>
            <a:ext cx="4243671" cy="2808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474612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pl-PL" b="1" dirty="0" smtClean="0"/>
              <a:t>Śpiewanie kolęd</a:t>
            </a:r>
            <a:endParaRPr lang="pl-PL" b="1" dirty="0"/>
          </a:p>
        </p:txBody>
      </p:sp>
      <p:pic>
        <p:nvPicPr>
          <p:cNvPr id="5122" name="Picture 2" descr="Tradycje Bożonarodzeniowe w Polsce i na świeci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696" y="2708920"/>
            <a:ext cx="3528392" cy="22601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Prostokąt 3"/>
          <p:cNvSpPr/>
          <p:nvPr/>
        </p:nvSpPr>
        <p:spPr>
          <a:xfrm rot="20671390">
            <a:off x="4255950" y="4931228"/>
            <a:ext cx="436850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l-PL" sz="5400" b="1" cap="none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KOLĘDNICY</a:t>
            </a:r>
            <a:endParaRPr lang="pl-PL" sz="5400" b="1" cap="none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83000"/>
                      <a:shade val="100000"/>
                      <a:satMod val="200000"/>
                    </a:schemeClr>
                  </a:gs>
                  <a:gs pos="75000">
                    <a:schemeClr val="accent1">
                      <a:tint val="100000"/>
                      <a:shade val="50000"/>
                      <a:satMod val="150000"/>
                    </a:schemeClr>
                  </a:gs>
                </a:gsLst>
                <a:lin ang="5400000"/>
              </a:gra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2899786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pl-PL" b="1" dirty="0" smtClean="0"/>
              <a:t>Msza w kościele - PASTERKA</a:t>
            </a:r>
            <a:endParaRPr lang="pl-PL" b="1" dirty="0"/>
          </a:p>
        </p:txBody>
      </p:sp>
      <p:pic>
        <p:nvPicPr>
          <p:cNvPr id="6146" name="Picture 2" descr="KRAJ - Region - Tradycje Bożonarodzeniowe w Polsce i na świeci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7704" y="2391828"/>
            <a:ext cx="5130150" cy="29093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935405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001712" y="1988840"/>
            <a:ext cx="7024744" cy="1143000"/>
          </a:xfrm>
        </p:spPr>
        <p:txBody>
          <a:bodyPr/>
          <a:lstStyle/>
          <a:p>
            <a:pPr algn="ctr"/>
            <a:r>
              <a:rPr lang="pl-PL" b="1" dirty="0" smtClean="0"/>
              <a:t>Szopki bożonarodzeniowe</a:t>
            </a:r>
            <a:endParaRPr lang="pl-PL" b="1" dirty="0"/>
          </a:p>
        </p:txBody>
      </p:sp>
      <p:sp>
        <p:nvSpPr>
          <p:cNvPr id="5" name="AutoShape 2" descr="Gify szopki Magia Świąt Bożego Narodzenia, Życzenia Świąteczne, Życzenia  Bożonarodzeniowe"/>
          <p:cNvSpPr>
            <a:spLocks noChangeAspect="1" noChangeArrowheads="1"/>
          </p:cNvSpPr>
          <p:nvPr/>
        </p:nvSpPr>
        <p:spPr bwMode="auto">
          <a:xfrm>
            <a:off x="63500" y="-136525"/>
            <a:ext cx="2552700" cy="1714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6" name="AutoShape 6" descr="Gify szopki Magia Świąt Bożego Narodzenia, Życzenia Świąteczne, Życzenia  Bożonarodzeniowe"/>
          <p:cNvSpPr>
            <a:spLocks noChangeAspect="1" noChangeArrowheads="1"/>
          </p:cNvSpPr>
          <p:nvPr/>
        </p:nvSpPr>
        <p:spPr bwMode="auto">
          <a:xfrm>
            <a:off x="63500" y="-136525"/>
            <a:ext cx="2343150" cy="17335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7" name="AutoShape 8" descr="Foresta - gify szopki stajenki"/>
          <p:cNvSpPr>
            <a:spLocks noChangeAspect="1" noChangeArrowheads="1"/>
          </p:cNvSpPr>
          <p:nvPr/>
        </p:nvSpPr>
        <p:spPr bwMode="auto">
          <a:xfrm>
            <a:off x="63500" y="-136525"/>
            <a:ext cx="2162175" cy="17335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8" name="AutoShape 10" descr="Stajenka Betlejemska bez tła - Gify i obrazki na GifyAgusi.pl"/>
          <p:cNvSpPr>
            <a:spLocks noChangeAspect="1" noChangeArrowheads="1"/>
          </p:cNvSpPr>
          <p:nvPr/>
        </p:nvSpPr>
        <p:spPr bwMode="auto">
          <a:xfrm>
            <a:off x="63500" y="-136525"/>
            <a:ext cx="2286000" cy="18002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9" name="AutoShape 12" descr="Obrazki Swiateczne Boze Narodzenie Gify - Obrazki Gallery"/>
          <p:cNvSpPr>
            <a:spLocks noChangeAspect="1" noChangeArrowheads="1"/>
          </p:cNvSpPr>
          <p:nvPr/>
        </p:nvSpPr>
        <p:spPr bwMode="auto">
          <a:xfrm>
            <a:off x="63500" y="-136525"/>
            <a:ext cx="1876425" cy="1714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pic>
        <p:nvPicPr>
          <p:cNvPr id="7181" name="Picture 1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762" y="3295650"/>
            <a:ext cx="3279775" cy="30134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83" name="Picture 15" descr="Foresta - gify szopki stajenki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056" y="3429000"/>
            <a:ext cx="2579365" cy="20701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85" name="Picture 17" descr="Izabela Jokiel, Autor w serwisie Zespół Szkolno-Przedszkolny w Radwanicach  - Strona 12 z 2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1199" y="476672"/>
            <a:ext cx="2889921" cy="20162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459026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pl-PL" b="1" dirty="0" smtClean="0"/>
              <a:t>INNE</a:t>
            </a:r>
            <a:endParaRPr lang="pl-PL" b="1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1043492" y="2323653"/>
            <a:ext cx="6984892" cy="2545508"/>
          </a:xfrm>
        </p:spPr>
        <p:txBody>
          <a:bodyPr/>
          <a:lstStyle/>
          <a:p>
            <a:r>
              <a:rPr lang="pl-PL" b="1" dirty="0" smtClean="0"/>
              <a:t>PREZENTY POD CHOINKĄ</a:t>
            </a:r>
          </a:p>
          <a:p>
            <a:r>
              <a:rPr lang="pl-PL" b="1" dirty="0" smtClean="0"/>
              <a:t>SPĘDZANIE CZASU Z RODZINĄ</a:t>
            </a:r>
          </a:p>
          <a:p>
            <a:r>
              <a:rPr lang="pl-PL" b="1" dirty="0" smtClean="0"/>
              <a:t>PAMIĘĆ O OSOBACH, KTÓRE NIE MOGĄ BYĆ Z NAMI</a:t>
            </a:r>
          </a:p>
          <a:p>
            <a:r>
              <a:rPr lang="pl-PL" b="1" dirty="0" smtClean="0"/>
              <a:t>CZYTANIE </a:t>
            </a:r>
            <a:r>
              <a:rPr lang="pl-PL" b="1" dirty="0"/>
              <a:t>B</a:t>
            </a:r>
            <a:r>
              <a:rPr lang="pl-PL" b="1" dirty="0" smtClean="0"/>
              <a:t>IBLII</a:t>
            </a:r>
            <a:endParaRPr lang="pl-PL" b="1" dirty="0"/>
          </a:p>
        </p:txBody>
      </p:sp>
      <p:pic>
        <p:nvPicPr>
          <p:cNvPr id="11266" name="Picture 2" descr="▷ Brokatowe obrazki na Boże Narodzenie: obrazki ruchome, animowane gify i  animacje ‐ 100% DARMO!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8824" y="404664"/>
            <a:ext cx="1508919" cy="19533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AutoShape 4" descr="Który fragment Biblii czytamy w Wigilię przed kolacją? [EWANGELIA 24.12] -  Radio ZET"/>
          <p:cNvSpPr>
            <a:spLocks noChangeAspect="1" noChangeArrowheads="1"/>
          </p:cNvSpPr>
          <p:nvPr/>
        </p:nvSpPr>
        <p:spPr bwMode="auto">
          <a:xfrm>
            <a:off x="63500" y="-136525"/>
            <a:ext cx="2847975" cy="1609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5" name="AutoShape 6" descr="Wigilia powinna być jak “rodzinna liturgia” – Radio Doxa FM – Opole,  Kędzierzyn, Nysa, Racibórz"/>
          <p:cNvSpPr>
            <a:spLocks noChangeAspect="1" noChangeArrowheads="1"/>
          </p:cNvSpPr>
          <p:nvPr/>
        </p:nvSpPr>
        <p:spPr bwMode="auto">
          <a:xfrm>
            <a:off x="63500" y="-136525"/>
            <a:ext cx="2571750" cy="1714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6" name="AutoShape 8" descr="Dołącz do akcji: Czytamy fragment Biblii na Wigilię - ObywateleNieba.pl"/>
          <p:cNvSpPr>
            <a:spLocks noChangeAspect="1" noChangeArrowheads="1"/>
          </p:cNvSpPr>
          <p:nvPr/>
        </p:nvSpPr>
        <p:spPr bwMode="auto">
          <a:xfrm>
            <a:off x="215900" y="15875"/>
            <a:ext cx="2571750" cy="1714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7" name="AutoShape 10" descr="Fragment Ewangelii na Wigilię"/>
          <p:cNvSpPr>
            <a:spLocks noChangeAspect="1" noChangeArrowheads="1"/>
          </p:cNvSpPr>
          <p:nvPr/>
        </p:nvSpPr>
        <p:spPr bwMode="auto">
          <a:xfrm>
            <a:off x="63500" y="-136525"/>
            <a:ext cx="2286000" cy="1714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8" name="AutoShape 12" descr="My own world: 2012"/>
          <p:cNvSpPr>
            <a:spLocks noChangeAspect="1" noChangeArrowheads="1"/>
          </p:cNvSpPr>
          <p:nvPr/>
        </p:nvSpPr>
        <p:spPr bwMode="auto">
          <a:xfrm>
            <a:off x="63500" y="-136525"/>
            <a:ext cx="2276475" cy="1714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pic>
        <p:nvPicPr>
          <p:cNvPr id="11278" name="Picture 14" descr="Fakty - Region - Wigilia Bożego Narodzenia - wiadomo�ci z Legnicy i o  Legnicy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3968" y="3861048"/>
            <a:ext cx="3456384" cy="23042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AutoShape 16" descr="Prezenty na święta Bożego Narodzenia - Gify i obrazki na GifyAgusi.pl"/>
          <p:cNvSpPr>
            <a:spLocks noChangeAspect="1" noChangeArrowheads="1"/>
          </p:cNvSpPr>
          <p:nvPr/>
        </p:nvSpPr>
        <p:spPr bwMode="auto">
          <a:xfrm>
            <a:off x="63500" y="-136525"/>
            <a:ext cx="2390775" cy="1828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pic>
        <p:nvPicPr>
          <p:cNvPr id="11282" name="Picture 18" descr="MIKOŁAJKOWE NIESPODZIANKI! :) - Szkolne Blogi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6593" y="4726145"/>
            <a:ext cx="3162300" cy="1447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771546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AutoShape 4" descr="Pin on Kartki okolicznościowe"/>
          <p:cNvSpPr>
            <a:spLocks noChangeAspect="1" noChangeArrowheads="1"/>
          </p:cNvSpPr>
          <p:nvPr/>
        </p:nvSpPr>
        <p:spPr bwMode="auto">
          <a:xfrm>
            <a:off x="63500" y="-136525"/>
            <a:ext cx="2314575" cy="17335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pic>
        <p:nvPicPr>
          <p:cNvPr id="10246" name="Picture 6" descr="GIFy z życzeniami Wesołych Świąt. 100 świątecznych kartek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946558"/>
            <a:ext cx="7752092" cy="48587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pole tekstowe 5"/>
          <p:cNvSpPr txBox="1"/>
          <p:nvPr/>
        </p:nvSpPr>
        <p:spPr>
          <a:xfrm rot="20543462">
            <a:off x="762875" y="1485303"/>
            <a:ext cx="3007555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l-PL" sz="2800" b="1" dirty="0" smtClean="0">
                <a:solidFill>
                  <a:schemeClr val="bg1"/>
                </a:solidFill>
              </a:rPr>
              <a:t>Dominik </a:t>
            </a:r>
            <a:r>
              <a:rPr lang="pl-PL" sz="2800" b="1" dirty="0" err="1" smtClean="0">
                <a:solidFill>
                  <a:schemeClr val="bg1"/>
                </a:solidFill>
              </a:rPr>
              <a:t>Orpych</a:t>
            </a:r>
            <a:endParaRPr lang="pl-PL" sz="2800" b="1" dirty="0" smtClean="0">
              <a:solidFill>
                <a:schemeClr val="bg1"/>
              </a:solidFill>
            </a:endParaRPr>
          </a:p>
          <a:p>
            <a:pPr algn="ctr"/>
            <a:r>
              <a:rPr lang="pl-PL" sz="2800" b="1" dirty="0">
                <a:solidFill>
                  <a:schemeClr val="bg1"/>
                </a:solidFill>
              </a:rPr>
              <a:t>D</a:t>
            </a:r>
            <a:r>
              <a:rPr lang="pl-PL" sz="2800" b="1" dirty="0" smtClean="0">
                <a:solidFill>
                  <a:schemeClr val="bg1"/>
                </a:solidFill>
              </a:rPr>
              <a:t>ziękuję</a:t>
            </a:r>
            <a:endParaRPr lang="pl-PL" sz="28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158480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ustin">
  <a:themeElements>
    <a:clrScheme name="Austin">
      <a:dk1>
        <a:sysClr val="windowText" lastClr="000000"/>
      </a:dk1>
      <a:lt1>
        <a:sysClr val="window" lastClr="FFFFFF"/>
      </a:lt1>
      <a:dk2>
        <a:srgbClr val="3E3D2D"/>
      </a:dk2>
      <a:lt2>
        <a:srgbClr val="CAF278"/>
      </a:lt2>
      <a:accent1>
        <a:srgbClr val="94C600"/>
      </a:accent1>
      <a:accent2>
        <a:srgbClr val="71685A"/>
      </a:accent2>
      <a:accent3>
        <a:srgbClr val="FF6700"/>
      </a:accent3>
      <a:accent4>
        <a:srgbClr val="909465"/>
      </a:accent4>
      <a:accent5>
        <a:srgbClr val="956B43"/>
      </a:accent5>
      <a:accent6>
        <a:srgbClr val="FEA022"/>
      </a:accent6>
      <a:hlink>
        <a:srgbClr val="E68200"/>
      </a:hlink>
      <a:folHlink>
        <a:srgbClr val="FFA94A"/>
      </a:folHlink>
    </a:clrScheme>
    <a:fontScheme name="Austin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Austin">
      <a:fillStyleLst>
        <a:solidFill>
          <a:schemeClr val="phClr"/>
        </a:solidFill>
        <a:gradFill rotWithShape="1">
          <a:gsLst>
            <a:gs pos="0">
              <a:schemeClr val="phClr">
                <a:tint val="20000"/>
                <a:satMod val="180000"/>
                <a:lumMod val="98000"/>
              </a:schemeClr>
            </a:gs>
            <a:gs pos="40000">
              <a:schemeClr val="phClr">
                <a:tint val="30000"/>
                <a:satMod val="260000"/>
                <a:lumMod val="84000"/>
              </a:schemeClr>
            </a:gs>
            <a:gs pos="100000">
              <a:schemeClr val="phClr">
                <a:tint val="100000"/>
                <a:satMod val="110000"/>
                <a:lumMod val="100000"/>
              </a:schemeClr>
            </a:gs>
          </a:gsLst>
          <a:lin ang="5040000" scaled="1"/>
        </a:gradFill>
        <a:gradFill rotWithShape="1">
          <a:gsLst>
            <a:gs pos="0">
              <a:schemeClr val="phClr"/>
            </a:gs>
            <a:gs pos="100000">
              <a:schemeClr val="phClr">
                <a:shade val="75000"/>
                <a:satMod val="120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>
            <a:bevelT w="50800" h="12700" prst="softRound"/>
          </a:sp3d>
        </a:effectStyle>
        <a:effectStyle>
          <a:effectLst>
            <a:outerShdw blurRad="44450" dist="50800" dir="5400000" sx="96000" rotWithShape="0">
              <a:srgbClr val="000000">
                <a:alpha val="34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 contourW="15875" prstMaterial="metal">
            <a:bevelT w="101600" h="25400" prst="softRound"/>
            <a:contourClr>
              <a:schemeClr val="phClr">
                <a:shade val="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94000"/>
                <a:satMod val="114000"/>
                <a:lumMod val="96000"/>
              </a:schemeClr>
            </a:gs>
            <a:gs pos="62000">
              <a:schemeClr val="phClr">
                <a:tint val="92000"/>
                <a:shade val="66000"/>
                <a:satMod val="110000"/>
                <a:lumMod val="80000"/>
              </a:schemeClr>
            </a:gs>
            <a:gs pos="100000">
              <a:schemeClr val="phClr">
                <a:tint val="89000"/>
                <a:shade val="62000"/>
                <a:satMod val="110000"/>
                <a:lumMod val="72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tint val="80000"/>
                <a:shade val="58000"/>
              </a:schemeClr>
              <a:schemeClr val="phClr">
                <a:tint val="73000"/>
                <a:shade val="68000"/>
                <a:satMod val="15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Austin</Template>
  <TotalTime>398</TotalTime>
  <Words>108</Words>
  <Application>Microsoft Office PowerPoint</Application>
  <PresentationFormat>Pokaz na ekranie (4:3)</PresentationFormat>
  <Paragraphs>35</Paragraphs>
  <Slides>12</Slides>
  <Notes>0</Notes>
  <HiddenSlides>0</HiddenSlides>
  <MMClips>0</MMClips>
  <ScaleCrop>false</ScaleCrop>
  <HeadingPairs>
    <vt:vector size="6" baseType="variant">
      <vt:variant>
        <vt:lpstr>Używane czcionki</vt:lpstr>
      </vt:variant>
      <vt:variant>
        <vt:i4>2</vt:i4>
      </vt:variant>
      <vt:variant>
        <vt:lpstr>Motyw</vt:lpstr>
      </vt:variant>
      <vt:variant>
        <vt:i4>1</vt:i4>
      </vt:variant>
      <vt:variant>
        <vt:lpstr>Tytuły slajdów</vt:lpstr>
      </vt:variant>
      <vt:variant>
        <vt:i4>12</vt:i4>
      </vt:variant>
    </vt:vector>
  </HeadingPairs>
  <TitlesOfParts>
    <vt:vector size="15" baseType="lpstr">
      <vt:lpstr>Century Gothic</vt:lpstr>
      <vt:lpstr>Wingdings 2</vt:lpstr>
      <vt:lpstr>Austin</vt:lpstr>
      <vt:lpstr>Polskie tradycje świąteczne</vt:lpstr>
      <vt:lpstr>Każdy Polak co roku ubiera świąteczną choinkę</vt:lpstr>
      <vt:lpstr>Wigilijna kolacja</vt:lpstr>
      <vt:lpstr>Dzielenie się opłatkiem</vt:lpstr>
      <vt:lpstr>12 potraw</vt:lpstr>
      <vt:lpstr>Dodatkowe nakrycie</vt:lpstr>
      <vt:lpstr>Siano pod obrusem</vt:lpstr>
      <vt:lpstr>Śpiewanie kolęd</vt:lpstr>
      <vt:lpstr>Msza w kościele - PASTERKA</vt:lpstr>
      <vt:lpstr>Szopki bożonarodzeniowe</vt:lpstr>
      <vt:lpstr>INNE</vt:lpstr>
      <vt:lpstr>Prezentacja programu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Polskie tradycje świąteczne</dc:title>
  <dc:creator>Agnieszka</dc:creator>
  <cp:lastModifiedBy>biblioteka</cp:lastModifiedBy>
  <cp:revision>15</cp:revision>
  <dcterms:created xsi:type="dcterms:W3CDTF">2020-12-10T08:07:41Z</dcterms:created>
  <dcterms:modified xsi:type="dcterms:W3CDTF">2020-12-21T10:28:48Z</dcterms:modified>
</cp:coreProperties>
</file>